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Playfair Display"/>
      <p:regular r:id="rId8"/>
      <p:bold r:id="rId9"/>
      <p:italic r:id="rId10"/>
      <p:boldItalic r:id="rId11"/>
    </p:embeddedFont>
    <p:embeddedFont>
      <p:font typeface="Abel"/>
      <p:regular r:id="rId12"/>
    </p:embeddedFont>
    <p:embeddedFont>
      <p:font typeface="Advent Pro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30BD60-F57C-40C2-BA4B-FFF32F22B4FE}">
  <a:tblStyle styleId="{DF30BD60-F57C-40C2-BA4B-FFF32F22B4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Italic.fntdata"/><Relationship Id="rId10" Type="http://schemas.openxmlformats.org/officeDocument/2006/relationships/font" Target="fonts/PlayfairDisplay-italic.fntdata"/><Relationship Id="rId13" Type="http://schemas.openxmlformats.org/officeDocument/2006/relationships/font" Target="fonts/AdventPro-regular.fntdata"/><Relationship Id="rId12" Type="http://schemas.openxmlformats.org/officeDocument/2006/relationships/font" Target="fonts/Abel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bold.fntdata"/><Relationship Id="rId14" Type="http://schemas.openxmlformats.org/officeDocument/2006/relationships/font" Target="fonts/AdventPr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510b0b3a_0_0:notes"/>
          <p:cNvSpPr/>
          <p:nvPr>
            <p:ph idx="2" type="sldImg"/>
          </p:nvPr>
        </p:nvSpPr>
        <p:spPr>
          <a:xfrm>
            <a:off x="381249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510b0b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Izvor za preventivnu primjenu: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Holick et al. Evaluation, treatment, and prevention of vitamin D deficiency: an Endocrine Society clinical practice guideline.</a:t>
            </a:r>
            <a:r>
              <a:rPr i="1" lang="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i="1" lang="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Endocrinol Metab. 2011;96(7):1911-30.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Izvor za terapijsku primjenu: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(Holick et al., 2011; Pramyothin et al., 2016)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55863" y="2318863"/>
            <a:ext cx="8455500" cy="1032900"/>
          </a:xfrm>
          <a:prstGeom prst="rect">
            <a:avLst/>
          </a:prstGeom>
          <a:noFill/>
        </p:spPr>
        <p:txBody>
          <a:bodyPr anchorCtr="0" anchor="ctr" bIns="91650" lIns="91650" spcFirstLastPara="1" rIns="91650" wrap="square" tIns="91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4800"/>
              <a:buFont typeface="Advent Pro"/>
              <a:buNone/>
              <a:defRPr b="1" sz="4800">
                <a:solidFill>
                  <a:srgbClr val="002C5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98000" y="4688759"/>
            <a:ext cx="548700" cy="393600"/>
          </a:xfrm>
          <a:prstGeom prst="rect">
            <a:avLst/>
          </a:prstGeom>
        </p:spPr>
        <p:txBody>
          <a:bodyPr anchorCtr="0" anchor="ctr" bIns="91650" lIns="91650" spcFirstLastPara="1" rIns="91650" wrap="square" tIns="9165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650" lIns="91650" spcFirstLastPara="1" rIns="91650" wrap="square" tIns="916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dvent Pro"/>
              <a:buNone/>
              <a:defRPr b="1">
                <a:solidFill>
                  <a:srgbClr val="0061B0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11700" y="1234075"/>
            <a:ext cx="8520600" cy="3335100"/>
          </a:xfrm>
          <a:prstGeom prst="rect">
            <a:avLst/>
          </a:prstGeom>
        </p:spPr>
        <p:txBody>
          <a:bodyPr anchorCtr="0" anchor="t" bIns="91650" lIns="91650" spcFirstLastPara="1" rIns="91650" wrap="square" tIns="9165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Char char="●"/>
              <a:defRPr sz="2200">
                <a:latin typeface="Advent Pro"/>
                <a:ea typeface="Advent Pro"/>
                <a:cs typeface="Advent Pro"/>
                <a:sym typeface="Advent Pro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Font typeface="Advent Pro"/>
              <a:buChar char="○"/>
              <a:defRPr sz="1800">
                <a:latin typeface="Advent Pro"/>
                <a:ea typeface="Advent Pro"/>
                <a:cs typeface="Advent Pro"/>
                <a:sym typeface="Advent Pro"/>
              </a:defRPr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Advent Pro"/>
              <a:buChar char="■"/>
              <a:defRPr sz="1500">
                <a:latin typeface="Advent Pro"/>
                <a:ea typeface="Advent Pro"/>
                <a:cs typeface="Advent Pro"/>
                <a:sym typeface="Advent Pro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Advent Pro"/>
              <a:buChar char="●"/>
              <a:defRPr sz="1200">
                <a:latin typeface="Advent Pro"/>
                <a:ea typeface="Advent Pro"/>
                <a:cs typeface="Advent Pro"/>
                <a:sym typeface="Advent Pro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Advent Pro"/>
              <a:buChar char="○"/>
              <a:defRPr sz="1100">
                <a:latin typeface="Advent Pro"/>
                <a:ea typeface="Advent Pro"/>
                <a:cs typeface="Advent Pro"/>
                <a:sym typeface="Advent Pro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Advent Pro"/>
              <a:buChar char="■"/>
              <a:defRPr sz="1100">
                <a:latin typeface="Advent Pro"/>
                <a:ea typeface="Advent Pro"/>
                <a:cs typeface="Advent Pro"/>
                <a:sym typeface="Advent Pro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Advent Pro"/>
              <a:buChar char="●"/>
              <a:defRPr sz="1100">
                <a:latin typeface="Advent Pro"/>
                <a:ea typeface="Advent Pro"/>
                <a:cs typeface="Advent Pro"/>
                <a:sym typeface="Advent Pro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Advent Pro"/>
              <a:buChar char="○"/>
              <a:defRPr sz="1100">
                <a:latin typeface="Advent Pro"/>
                <a:ea typeface="Advent Pro"/>
                <a:cs typeface="Advent Pro"/>
                <a:sym typeface="Advent Pro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Advent Pro"/>
              <a:buChar char="■"/>
              <a:defRPr sz="1100"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98000" y="4688759"/>
            <a:ext cx="548700" cy="393600"/>
          </a:xfrm>
          <a:prstGeom prst="rect">
            <a:avLst/>
          </a:prstGeom>
        </p:spPr>
        <p:txBody>
          <a:bodyPr anchorCtr="0" anchor="ctr" bIns="91650" lIns="91650" spcFirstLastPara="1" rIns="91650" wrap="square" tIns="916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pic>
        <p:nvPicPr>
          <p:cNvPr descr="Vizual-za-vitamin-D-ppt-4.png" id="61" name="Google Shape;61;p15"/>
          <p:cNvPicPr preferRelativeResize="0"/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774" y="0"/>
            <a:ext cx="822820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650" lIns="91650" spcFirstLastPara="1" rIns="91650" wrap="square" tIns="916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Abel"/>
              <a:buNone/>
              <a:defRPr b="1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98000" y="4688759"/>
            <a:ext cx="548700" cy="393600"/>
          </a:xfrm>
          <a:prstGeom prst="rect">
            <a:avLst/>
          </a:prstGeom>
        </p:spPr>
        <p:txBody>
          <a:bodyPr anchorCtr="0" anchor="ctr" bIns="91650" lIns="91650" spcFirstLastPara="1" rIns="91650" wrap="square" tIns="916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98000" y="4688759"/>
            <a:ext cx="548700" cy="393600"/>
          </a:xfrm>
          <a:prstGeom prst="rect">
            <a:avLst/>
          </a:prstGeom>
        </p:spPr>
        <p:txBody>
          <a:bodyPr anchorCtr="0" anchor="ctr" bIns="91650" lIns="91650" spcFirstLastPara="1" rIns="91650" wrap="square" tIns="916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650" lIns="91650" spcFirstLastPara="1" rIns="91650" wrap="square" tIns="916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3700"/>
              <a:buFont typeface="Abel"/>
              <a:buNone/>
              <a:defRPr b="1" sz="3700">
                <a:solidFill>
                  <a:srgbClr val="0061B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34075"/>
            <a:ext cx="8520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650" lIns="91650" spcFirstLastPara="1" rIns="91650" wrap="square" tIns="9165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C51"/>
              </a:buClr>
              <a:buSzPts val="1800"/>
              <a:buFont typeface="Abel"/>
              <a:buChar char="●"/>
              <a:defRPr sz="18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238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C51"/>
              </a:buClr>
              <a:buSzPts val="1500"/>
              <a:buFont typeface="Abel"/>
              <a:buChar char="○"/>
              <a:defRPr sz="15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238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C51"/>
              </a:buClr>
              <a:buSzPts val="1500"/>
              <a:buFont typeface="Abel"/>
              <a:buChar char="■"/>
              <a:defRPr sz="15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238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C51"/>
              </a:buClr>
              <a:buSzPts val="1500"/>
              <a:buFont typeface="Abel"/>
              <a:buChar char="●"/>
              <a:defRPr sz="15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238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C51"/>
              </a:buClr>
              <a:buSzPts val="1500"/>
              <a:buFont typeface="Abel"/>
              <a:buChar char="○"/>
              <a:defRPr sz="15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238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C51"/>
              </a:buClr>
              <a:buSzPts val="1500"/>
              <a:buFont typeface="Abel"/>
              <a:buChar char="■"/>
              <a:defRPr sz="15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238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C51"/>
              </a:buClr>
              <a:buSzPts val="1500"/>
              <a:buFont typeface="Abel"/>
              <a:buChar char="●"/>
              <a:defRPr sz="15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238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C51"/>
              </a:buClr>
              <a:buSzPts val="1500"/>
              <a:buFont typeface="Abel"/>
              <a:buChar char="○"/>
              <a:defRPr sz="15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238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2C51"/>
              </a:buClr>
              <a:buSzPts val="1500"/>
              <a:buFont typeface="Abel"/>
              <a:buChar char="■"/>
              <a:defRPr sz="1500">
                <a:solidFill>
                  <a:srgbClr val="002C5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8000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</p:sldLayoutIdLst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94547"/>
            <a:ext cx="8520600" cy="572700"/>
          </a:xfrm>
          <a:prstGeom prst="rect">
            <a:avLst/>
          </a:prstGeom>
        </p:spPr>
        <p:txBody>
          <a:bodyPr anchorCtr="0" anchor="t" bIns="91650" lIns="91650" spcFirstLastPara="1" rIns="91650" wrap="square" tIns="91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2900">
                <a:latin typeface="Trebuchet MS"/>
                <a:ea typeface="Trebuchet MS"/>
                <a:cs typeface="Trebuchet MS"/>
                <a:sym typeface="Trebuchet MS"/>
              </a:rPr>
              <a:t>Kliničke smjernice za terapijsku primjenu </a:t>
            </a:r>
            <a:endParaRPr sz="2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72" name="Google Shape;72;p18"/>
          <p:cNvGraphicFramePr/>
          <p:nvPr/>
        </p:nvGraphicFramePr>
        <p:xfrm>
          <a:off x="944436" y="12493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{DF30BD60-F57C-40C2-BA4B-FFF32F22B4FE}</a:tableStyleId>
              </a:tblPr>
              <a:tblGrid>
                <a:gridCol w="2047175"/>
                <a:gridCol w="4900550"/>
              </a:tblGrid>
              <a:tr h="47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Dob/komorbiditet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C5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Preporuka (IJ/dan)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C51"/>
                    </a:solidFill>
                  </a:tcPr>
                </a:tc>
              </a:tr>
              <a:tr h="47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0-1 godina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37BBD">
                        <a:alpha val="78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Kroz 6 tjedana: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2000</a:t>
                      </a:r>
                      <a:endParaRPr b="1"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potom održavanje: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400-1000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1-18 godina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37BBD">
                        <a:alpha val="78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Kroz 6 tjedana: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2000</a:t>
                      </a:r>
                      <a:endParaRPr b="1"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potom održavanje: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600-1000  </a:t>
                      </a: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                                      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18+ godina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37BBD">
                        <a:alpha val="78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Kroz 8 tjedana: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6000</a:t>
                      </a: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potom održavanje: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1500-2000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Pretilost, malapsorpcija, lijekovi koji utječu na metabolizam vitamina D 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37BBD">
                        <a:alpha val="78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Minimalno</a:t>
                      </a:r>
                      <a:r>
                        <a:rPr lang="hr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</a:t>
                      </a: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6000-10000</a:t>
                      </a: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 koncentracije 25(OH)D &gt; 75 nmol/L</a:t>
                      </a: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potom održavanje</a:t>
                      </a:r>
                      <a:r>
                        <a:rPr lang="hr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3000 -6000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Ekstrarenalna produkcija 1,25(OH)</a:t>
                      </a:r>
                      <a:r>
                        <a:rPr b="1" baseline="-25000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r>
                        <a:rPr b="1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 </a:t>
                      </a:r>
                      <a:r>
                        <a:rPr b="1" lang="hr" sz="7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(npr. sarkoidoza, tuberkoloza, kronične gljivične infekcije)</a:t>
                      </a:r>
                      <a:endParaRPr b="1" sz="7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37BBD">
                        <a:alpha val="78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Terapija vitaminom D </a:t>
                      </a:r>
                      <a:r>
                        <a:rPr b="1"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 koncentracije 25(OH)D 50-75 nmol/L</a:t>
                      </a: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uz praćenje razine 25(OH)D i kalcija u serumu kako bi se sanirala hiperkalcemija i hiperkalciurija koja se obično javlja kod koncentracije 25(OH)D   &gt;75 nmol/L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Primarni 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r" sz="9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hiperparatireoidizam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37BBD">
                        <a:alpha val="78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Terapija vitaminom D po potrebi uz praćenje razine kalcija u serumu. Kod većine pacijenata se razina kalcija u serumu neće povisiti, a PTH u serumu bi se čak mogao smanjiti. </a:t>
                      </a:r>
                      <a:endParaRPr sz="9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65300" marL="65300" anchor="ctr">
                    <a:lnL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A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FRKAhr-logo.png" id="73" name="Google Shape;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75" y="159966"/>
            <a:ext cx="1005125" cy="30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rka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